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94" r:id="rId5"/>
    <p:sldId id="263" r:id="rId6"/>
    <p:sldId id="295" r:id="rId7"/>
    <p:sldId id="260" r:id="rId8"/>
    <p:sldId id="261" r:id="rId9"/>
    <p:sldId id="262" r:id="rId10"/>
    <p:sldId id="297" r:id="rId11"/>
    <p:sldId id="265" r:id="rId12"/>
    <p:sldId id="296" r:id="rId13"/>
    <p:sldId id="267" r:id="rId14"/>
    <p:sldId id="285" r:id="rId15"/>
    <p:sldId id="290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7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F5726-7D99-4627-BF60-EF35850873A7}" type="datetimeFigureOut">
              <a:rPr lang="en-GB" smtClean="0"/>
              <a:t>05/04/2025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14691E-D039-412D-A432-E8A54198A9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2640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27/01/2025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034D-8333-4E7D-98AC-E6AE29A5E8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2216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27/01/2025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034D-8333-4E7D-98AC-E6AE29A5E8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1714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27/01/2025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034D-8333-4E7D-98AC-E6AE29A5E8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978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27/01/2025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034D-8333-4E7D-98AC-E6AE29A5E8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4458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27/01/2025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034D-8333-4E7D-98AC-E6AE29A5E8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128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27/01/2025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034D-8333-4E7D-98AC-E6AE29A5E8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3291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27/01/2025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034D-8333-4E7D-98AC-E6AE29A5E8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1342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27/01/2025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034D-8333-4E7D-98AC-E6AE29A5E8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654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27/01/2025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034D-8333-4E7D-98AC-E6AE29A5E8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3131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27/01/2025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034D-8333-4E7D-98AC-E6AE29A5E8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4115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27/01/2025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034D-8333-4E7D-98AC-E6AE29A5E8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1686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27/01/2025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2A034D-8333-4E7D-98AC-E6AE29A5E8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3719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F9AF4-3086-0314-FF52-9E6B7E74B3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525523"/>
            <a:ext cx="7772400" cy="1665733"/>
          </a:xfrm>
        </p:spPr>
        <p:txBody>
          <a:bodyPr anchor="ctr">
            <a:normAutofit/>
          </a:bodyPr>
          <a:lstStyle/>
          <a:p>
            <a:r>
              <a:rPr lang="en-US" dirty="0"/>
              <a:t>Compact Dual-CP Waveguide Polarizer with a Wire-Grating Dual Feed</a:t>
            </a:r>
            <a:endParaRPr lang="en-GB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6B2F73F-D281-A277-C8D0-81A6439DAFD6}"/>
              </a:ext>
            </a:extLst>
          </p:cNvPr>
          <p:cNvSpPr txBox="1">
            <a:spLocks/>
          </p:cNvSpPr>
          <p:nvPr/>
        </p:nvSpPr>
        <p:spPr>
          <a:xfrm>
            <a:off x="685800" y="3666745"/>
            <a:ext cx="7772400" cy="1408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LM Roman Caps 10" panose="00000500000000000000" pitchFamily="50" charset="0"/>
              </a:rPr>
              <a:t>Martin </a:t>
            </a:r>
            <a:r>
              <a:rPr lang="cs-CZ" sz="1600" dirty="0">
                <a:latin typeface="LM Roman Caps 10" panose="00000500000000000000" pitchFamily="50" charset="0"/>
              </a:rPr>
              <a:t>Šimák</a:t>
            </a:r>
            <a:r>
              <a:rPr lang="en-US" sz="1600" baseline="30000" dirty="0">
                <a:latin typeface="LM Roman Caps 10" panose="00000500000000000000" pitchFamily="50" charset="0"/>
              </a:rPr>
              <a:t>1*</a:t>
            </a:r>
            <a:r>
              <a:rPr lang="en-US" sz="1600" dirty="0">
                <a:latin typeface="LM Roman Caps 10" panose="00000500000000000000" pitchFamily="50" charset="0"/>
              </a:rPr>
              <a:t>, Ding-Bing Lin</a:t>
            </a:r>
            <a:r>
              <a:rPr lang="en-US" sz="1600" baseline="30000" dirty="0">
                <a:latin typeface="LM Roman Caps 10" panose="00000500000000000000" pitchFamily="50" charset="0"/>
              </a:rPr>
              <a:t>1</a:t>
            </a:r>
            <a:r>
              <a:rPr lang="en-US" sz="1600" dirty="0">
                <a:latin typeface="LM Roman Caps 10" panose="00000500000000000000" pitchFamily="50" charset="0"/>
              </a:rPr>
              <a:t>, and Pavel Hazdra</a:t>
            </a:r>
            <a:r>
              <a:rPr lang="en-US" sz="1600" baseline="30000" dirty="0">
                <a:latin typeface="LM Roman Caps 10" panose="00000500000000000000" pitchFamily="50" charset="0"/>
              </a:rPr>
              <a:t>2</a:t>
            </a:r>
          </a:p>
          <a:p>
            <a:r>
              <a:rPr lang="en-US" sz="1600" baseline="30000" dirty="0">
                <a:latin typeface="LM Roman Caps 10" panose="00000500000000000000" pitchFamily="50" charset="0"/>
              </a:rPr>
              <a:t>1</a:t>
            </a:r>
            <a:r>
              <a:rPr lang="en-US" sz="1600" dirty="0">
                <a:latin typeface="LM Roman Caps 10" panose="00000500000000000000" pitchFamily="50" charset="0"/>
              </a:rPr>
              <a:t>Dept. of Electronic and Computer Engineering, NTUST, Taiwan</a:t>
            </a:r>
          </a:p>
          <a:p>
            <a:r>
              <a:rPr lang="en-US" sz="1600" baseline="30000" dirty="0">
                <a:latin typeface="LM Roman Caps 10" panose="00000500000000000000" pitchFamily="50" charset="0"/>
              </a:rPr>
              <a:t>2</a:t>
            </a:r>
            <a:r>
              <a:rPr lang="en-US" sz="1600" dirty="0">
                <a:latin typeface="LM Roman Caps 10" panose="00000500000000000000" pitchFamily="50" charset="0"/>
              </a:rPr>
              <a:t>Dept. of Electromagnetic Field, CTU in Prague, Czechia</a:t>
            </a:r>
          </a:p>
          <a:p>
            <a:r>
              <a:rPr lang="en-US" sz="1600" baseline="30000" dirty="0">
                <a:latin typeface="LM Roman Caps 10" panose="00000500000000000000" pitchFamily="50" charset="0"/>
              </a:rPr>
              <a:t>*</a:t>
            </a:r>
            <a:r>
              <a:rPr lang="en-US" sz="1600" dirty="0">
                <a:latin typeface="LM Roman Caps 10" panose="00000500000000000000" pitchFamily="50" charset="0"/>
              </a:rPr>
              <a:t>Email: martin.simaak@gmail.com</a:t>
            </a:r>
          </a:p>
        </p:txBody>
      </p:sp>
    </p:spTree>
    <p:extLst>
      <p:ext uri="{BB962C8B-B14F-4D97-AF65-F5344CB8AC3E}">
        <p14:creationId xmlns:p14="http://schemas.microsoft.com/office/powerpoint/2010/main" val="3352060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F5953-0FEB-3A2D-4E71-2A259EB2B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feed: right-angle transition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4C487-8391-9DEB-A6E7-69F4FE926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899287"/>
          </a:xfrm>
        </p:spPr>
        <p:txBody>
          <a:bodyPr/>
          <a:lstStyle/>
          <a:p>
            <a:r>
              <a:rPr lang="en-US" dirty="0"/>
              <a:t>Way to excite a waveguide mode</a:t>
            </a:r>
          </a:p>
          <a:p>
            <a:r>
              <a:rPr lang="en-US" dirty="0"/>
              <a:t>Important parameters: distance from the back-short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65E92-E45D-5321-A93B-71121DB25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034D-8333-4E7D-98AC-E6AE29A5E8FA}" type="slidenum">
              <a:rPr lang="en-GB" smtClean="0"/>
              <a:t>10</a:t>
            </a:fld>
            <a:endParaRPr lang="en-GB"/>
          </a:p>
        </p:txBody>
      </p:sp>
      <p:pic>
        <p:nvPicPr>
          <p:cNvPr id="5" name="Picture 6" descr="A white square with a yellow pole&#10;&#10;Description automatically generated">
            <a:extLst>
              <a:ext uri="{FF2B5EF4-FFF2-40B4-BE49-F238E27FC236}">
                <a16:creationId xmlns:a16="http://schemas.microsoft.com/office/drawing/2014/main" id="{5F39E260-AA50-B3E8-B384-1EF664EC6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522" y="3647819"/>
            <a:ext cx="2687828" cy="2686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" descr="A whiteboard with black lines and yellow stripes&#10;&#10;Description automatically generated">
            <a:extLst>
              <a:ext uri="{FF2B5EF4-FFF2-40B4-BE49-F238E27FC236}">
                <a16:creationId xmlns:a16="http://schemas.microsoft.com/office/drawing/2014/main" id="{D1374EBE-38D8-7719-336B-0A56537A8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647819"/>
            <a:ext cx="5058072" cy="2845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8440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72BD4-EA9E-7A3F-FACE-B481B500A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Dual feed: grating polarizer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CC0F2-060A-97A3-CAF3-39FE47657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603375"/>
          </a:xfrm>
        </p:spPr>
        <p:txBody>
          <a:bodyPr/>
          <a:lstStyle/>
          <a:p>
            <a:r>
              <a:rPr lang="en-US" dirty="0"/>
              <a:t>Way to excite both waveguide modes</a:t>
            </a:r>
          </a:p>
          <a:p>
            <a:r>
              <a:rPr lang="en-US" dirty="0"/>
              <a:t>Grating polarizer as a back-short for the displaced port</a:t>
            </a:r>
          </a:p>
          <a:p>
            <a:pPr lvl="1"/>
            <a:r>
              <a:rPr lang="en-US" dirty="0"/>
              <a:t>Allows for port separation</a:t>
            </a:r>
          </a:p>
          <a:p>
            <a:r>
              <a:rPr lang="en-US" dirty="0"/>
              <a:t>Difficult optimization (constrained algorithm)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A57FE-8442-58BA-A4CD-2BA9A492B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034D-8333-4E7D-98AC-E6AE29A5E8FA}" type="slidenum">
              <a:rPr lang="en-GB" smtClean="0"/>
              <a:t>11</a:t>
            </a:fld>
            <a:endParaRPr lang="en-GB"/>
          </a:p>
        </p:txBody>
      </p:sp>
      <p:pic>
        <p:nvPicPr>
          <p:cNvPr id="7" name="Picture 4" descr="A white rectangular object with black lines and dots&#10;&#10;Description automatically generated">
            <a:extLst>
              <a:ext uri="{FF2B5EF4-FFF2-40B4-BE49-F238E27FC236}">
                <a16:creationId xmlns:a16="http://schemas.microsoft.com/office/drawing/2014/main" id="{2FAD2116-9938-D964-01AD-D0DC30174C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5" b="15110"/>
          <a:stretch/>
        </p:blipFill>
        <p:spPr bwMode="auto">
          <a:xfrm>
            <a:off x="1085850" y="3669581"/>
            <a:ext cx="4610862" cy="2403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A close-up of a metal grid&#10;&#10;Description automatically generated">
            <a:extLst>
              <a:ext uri="{FF2B5EF4-FFF2-40B4-BE49-F238E27FC236}">
                <a16:creationId xmlns:a16="http://schemas.microsoft.com/office/drawing/2014/main" id="{6B2269D8-E21F-4C31-32E2-F9A742A99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283" y="3634580"/>
            <a:ext cx="2792415" cy="27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5252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056AA-DFCF-0595-F012-1666DFBE9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feed: final model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5ABF5D-70B9-DB24-7E7E-33319FF35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034D-8333-4E7D-98AC-E6AE29A5E8FA}" type="slidenum">
              <a:rPr lang="en-GB" smtClean="0"/>
              <a:t>12</a:t>
            </a:fld>
            <a:endParaRPr lang="en-GB"/>
          </a:p>
        </p:txBody>
      </p:sp>
      <p:pic>
        <p:nvPicPr>
          <p:cNvPr id="5" name="Picture 5" descr="A drawing of a rectangular object&#10;&#10;Description automatically generated">
            <a:extLst>
              <a:ext uri="{FF2B5EF4-FFF2-40B4-BE49-F238E27FC236}">
                <a16:creationId xmlns:a16="http://schemas.microsoft.com/office/drawing/2014/main" id="{DFAA25CA-0435-6B93-CE1C-AFB1BFD09C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46" y="1684369"/>
            <a:ext cx="6229308" cy="4671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9011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14067-FF14-43D2-D86E-FB6BA3A2A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Dual feed: performance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595CE6-51AC-53CB-11A9-DE8F5AF46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034D-8333-4E7D-98AC-E6AE29A5E8FA}" type="slidenum">
              <a:rPr lang="en-GB" smtClean="0"/>
              <a:t>13</a:t>
            </a:fld>
            <a:endParaRPr lang="en-GB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7B908AA7-DC24-004E-0FB3-2737A760C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107" y="1690689"/>
            <a:ext cx="5723785" cy="466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2146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7F6BF-E42D-4B00-C945-3413E7C7C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4316A-A5EE-62BE-FE9D-3484D6B88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Novel polarizer concept</a:t>
            </a:r>
          </a:p>
          <a:p>
            <a:pPr lvl="1"/>
            <a:r>
              <a:rPr lang="en-US" dirty="0"/>
              <a:t>Competitive polarization purity</a:t>
            </a:r>
          </a:p>
          <a:p>
            <a:pPr lvl="1"/>
            <a:r>
              <a:rPr lang="en-US" dirty="0"/>
              <a:t>Dual CP capability</a:t>
            </a:r>
          </a:p>
          <a:p>
            <a:pPr lvl="1"/>
            <a:r>
              <a:rPr lang="en-US" dirty="0"/>
              <a:t>Based on simple geometry</a:t>
            </a:r>
          </a:p>
          <a:p>
            <a:r>
              <a:rPr lang="en-US" dirty="0"/>
              <a:t>Dual feed designed</a:t>
            </a:r>
          </a:p>
          <a:p>
            <a:pPr lvl="1"/>
            <a:r>
              <a:rPr lang="en-US" dirty="0"/>
              <a:t>Excitation of two mutually orthogonal modes</a:t>
            </a:r>
          </a:p>
          <a:p>
            <a:pPr lvl="1"/>
            <a:r>
              <a:rPr lang="en-US" dirty="0"/>
              <a:t>Great cross-talk suppression</a:t>
            </a:r>
          </a:p>
          <a:p>
            <a:r>
              <a:rPr lang="en-US" dirty="0"/>
              <a:t>All objectives achieved with academic </a:t>
            </a:r>
            <a:r>
              <a:rPr lang="en-US" dirty="0" err="1"/>
              <a:t>rigour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6A2BD7-0E2C-EE3C-0AB2-D078C99D8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034D-8333-4E7D-98AC-E6AE29A5E8F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635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4570-F164-B42B-2FDF-4C5723D71D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216131-8E7A-D39F-2121-01DCD2B3A5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for your attention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5099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CC505-41BB-54F6-C96E-AEA1EEBD1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2CE41-6ECD-1073-7DAA-684133BD8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Related work</a:t>
            </a:r>
          </a:p>
          <a:p>
            <a:r>
              <a:rPr lang="en-US" dirty="0"/>
              <a:t>Polarizer</a:t>
            </a:r>
          </a:p>
          <a:p>
            <a:r>
              <a:rPr lang="en-US" dirty="0"/>
              <a:t>Dual feed</a:t>
            </a:r>
          </a:p>
          <a:p>
            <a:r>
              <a:rPr lang="en-US" dirty="0"/>
              <a:t>Simulation results</a:t>
            </a:r>
          </a:p>
          <a:p>
            <a:r>
              <a:rPr lang="en-US" dirty="0"/>
              <a:t>Conclusion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0A4475-402A-23F4-2252-3E33E1D50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034D-8333-4E7D-98AC-E6AE29A5E8F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5390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38F35-4A2B-4354-43EE-FC7656D44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E464C-16E3-D9AD-5B86-6B2A503FD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Waveguide-based dual circular polarizer</a:t>
            </a:r>
          </a:p>
          <a:p>
            <a:pPr lvl="1"/>
            <a:r>
              <a:rPr lang="en-GB" dirty="0"/>
              <a:t>4.7 GHz to 5.7 GHz (C-band)</a:t>
            </a:r>
          </a:p>
          <a:p>
            <a:pPr lvl="1"/>
            <a:r>
              <a:rPr lang="en-GB" dirty="0"/>
              <a:t>Switchable polarization states</a:t>
            </a:r>
          </a:p>
          <a:p>
            <a:r>
              <a:rPr lang="en-GB" dirty="0"/>
              <a:t>Motivation:</a:t>
            </a:r>
          </a:p>
          <a:p>
            <a:pPr lvl="1"/>
            <a:r>
              <a:rPr lang="en-GB" dirty="0"/>
              <a:t>Polarization diversity</a:t>
            </a:r>
          </a:p>
          <a:p>
            <a:pPr lvl="1"/>
            <a:r>
              <a:rPr lang="en-GB"/>
              <a:t>Compact </a:t>
            </a:r>
            <a:r>
              <a:rPr lang="en-GB" dirty="0"/>
              <a:t>solution</a:t>
            </a:r>
          </a:p>
          <a:p>
            <a:pPr lvl="1"/>
            <a:r>
              <a:rPr lang="en-GB" dirty="0"/>
              <a:t>Manufacturability</a:t>
            </a:r>
          </a:p>
          <a:p>
            <a:r>
              <a:rPr lang="en-GB" dirty="0"/>
              <a:t>Application: Satellite communication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32B08-F098-6C7C-833E-9D7A00B4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034D-8333-4E7D-98AC-E6AE29A5E8F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421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E9CC9-0646-5A9C-891E-7E5A2871C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6489C-849B-53DA-C6BF-A5892D996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Dielectric vane polarizers</a:t>
            </a:r>
          </a:p>
          <a:p>
            <a:pPr lvl="1"/>
            <a:r>
              <a:rPr lang="en-US" dirty="0"/>
              <a:t>Wideband operation</a:t>
            </a:r>
          </a:p>
          <a:p>
            <a:pPr lvl="1"/>
            <a:r>
              <a:rPr lang="en-US" dirty="0"/>
              <a:t>High dielectric losses</a:t>
            </a:r>
          </a:p>
          <a:p>
            <a:r>
              <a:rPr lang="en-US" dirty="0"/>
              <a:t>Iris/corrugated polarizers</a:t>
            </a:r>
          </a:p>
          <a:p>
            <a:pPr lvl="1"/>
            <a:r>
              <a:rPr lang="en-US" dirty="0"/>
              <a:t>Wideband operation</a:t>
            </a:r>
          </a:p>
          <a:p>
            <a:pPr lvl="1"/>
            <a:r>
              <a:rPr lang="en-US" dirty="0" err="1"/>
              <a:t>Overmoded</a:t>
            </a:r>
            <a:r>
              <a:rPr lang="en-US" dirty="0"/>
              <a:t> structure (mode matching)</a:t>
            </a:r>
          </a:p>
          <a:p>
            <a:r>
              <a:rPr lang="en-US" dirty="0"/>
              <a:t>Septum polarizers</a:t>
            </a:r>
          </a:p>
          <a:p>
            <a:pPr lvl="1"/>
            <a:r>
              <a:rPr lang="en-US" dirty="0"/>
              <a:t>Dual circular polarization</a:t>
            </a:r>
          </a:p>
          <a:p>
            <a:pPr lvl="1"/>
            <a:r>
              <a:rPr lang="en-US" dirty="0"/>
              <a:t>Complex machining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BA27C1-3226-EB6A-9734-4D4D3C648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034D-8333-4E7D-98AC-E6AE29A5E8F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6450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0B9D-C6A7-1387-CA09-1F1BF9C62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Polarizer: novel approach</a:t>
            </a:r>
          </a:p>
        </p:txBody>
      </p:sp>
      <p:pic>
        <p:nvPicPr>
          <p:cNvPr id="4" name="Picture 3" descr="A grey box with a black edge&#10;&#10;Description automatically generated with medium confidence">
            <a:extLst>
              <a:ext uri="{FF2B5EF4-FFF2-40B4-BE49-F238E27FC236}">
                <a16:creationId xmlns:a16="http://schemas.microsoft.com/office/drawing/2014/main" id="{A9DAA4A9-008E-FBA8-9CD5-E68CE47D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19288"/>
            <a:ext cx="4114800" cy="386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colorful pattern of arrows&#10;&#10;Description automatically generated with medium confidence">
            <a:extLst>
              <a:ext uri="{FF2B5EF4-FFF2-40B4-BE49-F238E27FC236}">
                <a16:creationId xmlns:a16="http://schemas.microsoft.com/office/drawing/2014/main" id="{DD4AD7A2-9B3A-1CFF-17C0-629322ACC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1417638"/>
            <a:ext cx="2233613" cy="223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colorful arrows in a square&#10;&#10;Description automatically generated">
            <a:extLst>
              <a:ext uri="{FF2B5EF4-FFF2-40B4-BE49-F238E27FC236}">
                <a16:creationId xmlns:a16="http://schemas.microsoft.com/office/drawing/2014/main" id="{ADFDBF57-9AD3-0C69-7B0D-8BDE06F24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3551238"/>
            <a:ext cx="2233613" cy="223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BD6AD3-D4F5-5F17-688F-E018A580A58F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310160" y="2422138"/>
            <a:ext cx="292772" cy="276999"/>
          </a:xfrm>
          <a:prstGeom prst="rect">
            <a:avLst/>
          </a:prstGeom>
          <a:blipFill>
            <a:blip r:embed="rId5"/>
            <a:stretch>
              <a:fillRect l="-18750" r="-6250" b="-17391"/>
            </a:stretch>
          </a:blipFill>
        </p:spPr>
        <p:txBody>
          <a:bodyPr/>
          <a:lstStyle/>
          <a:p>
            <a:pPr>
              <a:defRPr/>
            </a:pPr>
            <a:r>
              <a:rPr lang="en-GB">
                <a:noFill/>
              </a:rPr>
              <a:t>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015345-7D25-7C67-BC45-ACD4F19DE3C5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304837" y="4517742"/>
            <a:ext cx="298095" cy="276999"/>
          </a:xfrm>
          <a:prstGeom prst="rect">
            <a:avLst/>
          </a:prstGeom>
          <a:blipFill>
            <a:blip r:embed="rId6"/>
            <a:stretch>
              <a:fillRect l="-18367" r="-6122" b="-17391"/>
            </a:stretch>
          </a:blipFill>
        </p:spPr>
        <p:txBody>
          <a:bodyPr/>
          <a:lstStyle/>
          <a:p>
            <a:pPr>
              <a:defRPr/>
            </a:pPr>
            <a:r>
              <a:rPr lang="en-GB">
                <a:noFill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D82CC-1410-DC15-D583-CF1CEAF1B42B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814215" y="3513242"/>
            <a:ext cx="828112" cy="276999"/>
          </a:xfrm>
          <a:prstGeom prst="rect">
            <a:avLst/>
          </a:prstGeom>
          <a:blipFill>
            <a:blip r:embed="rId7"/>
            <a:stretch>
              <a:fillRect l="-5882" r="-1471" b="-17391"/>
            </a:stretch>
          </a:blipFill>
        </p:spPr>
        <p:txBody>
          <a:bodyPr/>
          <a:lstStyle/>
          <a:p>
            <a:pPr>
              <a:defRPr/>
            </a:pPr>
            <a:r>
              <a:rPr lang="en-GB">
                <a:noFill/>
              </a:rPr>
              <a:t>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999C5A-A1B7-78C4-E74F-F15665A9787E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411760" y="5248355"/>
            <a:ext cx="768287" cy="520463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r>
              <a:rPr lang="en-GB">
                <a:noFill/>
              </a:rPr>
              <a:t> 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DCA4115-DA33-4479-F751-5CE679F25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034D-8333-4E7D-98AC-E6AE29A5E8F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8821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52D6E-2B52-BF0D-09F5-D7CFD1945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Polarizer: final model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DDB31-0104-43DA-1F03-3CFDFB46F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034D-8333-4E7D-98AC-E6AE29A5E8FA}" type="slidenum">
              <a:rPr lang="en-GB" smtClean="0"/>
              <a:t>6</a:t>
            </a:fld>
            <a:endParaRPr lang="en-GB"/>
          </a:p>
        </p:txBody>
      </p:sp>
      <p:pic>
        <p:nvPicPr>
          <p:cNvPr id="6" name="Picture 2" descr="A grey rectangular object with a white background&#10;&#10;Description automatically generated">
            <a:extLst>
              <a:ext uri="{FF2B5EF4-FFF2-40B4-BE49-F238E27FC236}">
                <a16:creationId xmlns:a16="http://schemas.microsoft.com/office/drawing/2014/main" id="{7634C1D4-C1E4-4CE1-E505-EE37CE92624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682" y="1690689"/>
            <a:ext cx="6218635" cy="466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7331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44485-5976-48B8-BE33-5DF7CA403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Polarizer: eigenmode analysis</a:t>
            </a:r>
          </a:p>
        </p:txBody>
      </p:sp>
      <p:pic>
        <p:nvPicPr>
          <p:cNvPr id="4" name="Picture 4" descr="A colorful arrows in a row&#10;&#10;Description automatically generated with medium confidence">
            <a:extLst>
              <a:ext uri="{FF2B5EF4-FFF2-40B4-BE49-F238E27FC236}">
                <a16:creationId xmlns:a16="http://schemas.microsoft.com/office/drawing/2014/main" id="{EF1D6D66-6A36-432D-BDB1-B85A87A3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93" y="2738439"/>
            <a:ext cx="2374900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A colorful pattern of arrows&#10;&#10;Description automatically generated with medium confidence">
            <a:extLst>
              <a:ext uri="{FF2B5EF4-FFF2-40B4-BE49-F238E27FC236}">
                <a16:creationId xmlns:a16="http://schemas.microsoft.com/office/drawing/2014/main" id="{598468E9-EE64-4E9F-2CBB-87DFF9A0D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193" y="1690689"/>
            <a:ext cx="2233613" cy="223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" descr="A colorful arrows in a square&#10;&#10;Description automatically generated">
            <a:extLst>
              <a:ext uri="{FF2B5EF4-FFF2-40B4-BE49-F238E27FC236}">
                <a16:creationId xmlns:a16="http://schemas.microsoft.com/office/drawing/2014/main" id="{0BAFE08D-9D33-D93D-D7B9-20C4D5D24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193" y="3924301"/>
            <a:ext cx="2233613" cy="223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7" descr="A colorful arrows in a square&#10;&#10;Description automatically generated">
            <a:extLst>
              <a:ext uri="{FF2B5EF4-FFF2-40B4-BE49-F238E27FC236}">
                <a16:creationId xmlns:a16="http://schemas.microsoft.com/office/drawing/2014/main" id="{F990FA1C-F1FB-66E2-AEFF-494FA99BD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743" y="2874964"/>
            <a:ext cx="2098675" cy="209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809B52-1AC1-BC15-7895-E32E6EF4EC4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2832893" y="2806701"/>
            <a:ext cx="622300" cy="111760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F45FF9-9A29-8663-8CE2-A7B2336A031A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2832893" y="3924301"/>
            <a:ext cx="622300" cy="111760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D57F87-F668-3AA0-B7B2-17DDC4FA6493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5688806" y="2806701"/>
            <a:ext cx="828675" cy="111760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FAA114-E622-A39C-3753-EBB9AB1A2B77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5688806" y="3924301"/>
            <a:ext cx="828675" cy="111760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Plus Sign 11">
            <a:extLst>
              <a:ext uri="{FF2B5EF4-FFF2-40B4-BE49-F238E27FC236}">
                <a16:creationId xmlns:a16="http://schemas.microsoft.com/office/drawing/2014/main" id="{E0695074-B375-F561-C716-5786D34C9FBB}"/>
              </a:ext>
            </a:extLst>
          </p:cNvPr>
          <p:cNvSpPr/>
          <p:nvPr/>
        </p:nvSpPr>
        <p:spPr>
          <a:xfrm>
            <a:off x="6072981" y="3125789"/>
            <a:ext cx="239712" cy="2159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3" name="Plus Sign 12">
            <a:extLst>
              <a:ext uri="{FF2B5EF4-FFF2-40B4-BE49-F238E27FC236}">
                <a16:creationId xmlns:a16="http://schemas.microsoft.com/office/drawing/2014/main" id="{2DCE68CF-D088-5D2C-6748-BF39CB155F37}"/>
              </a:ext>
            </a:extLst>
          </p:cNvPr>
          <p:cNvSpPr/>
          <p:nvPr/>
        </p:nvSpPr>
        <p:spPr>
          <a:xfrm>
            <a:off x="6072981" y="4506914"/>
            <a:ext cx="239712" cy="2159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35272E9-322E-6845-F936-25ECBA942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034D-8333-4E7D-98AC-E6AE29A5E8F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6447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6021C-C3D2-2F3A-17ED-7895846BD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Polarizer: dual polarization</a:t>
            </a:r>
          </a:p>
        </p:txBody>
      </p:sp>
      <p:pic>
        <p:nvPicPr>
          <p:cNvPr id="4" name="Picture 8" descr="A colorful pattern of arrows&#10;&#10;Description automatically generated with medium confidence">
            <a:extLst>
              <a:ext uri="{FF2B5EF4-FFF2-40B4-BE49-F238E27FC236}">
                <a16:creationId xmlns:a16="http://schemas.microsoft.com/office/drawing/2014/main" id="{A0FF4B8C-DF26-E23E-3AAC-9A7174A14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193" y="1690689"/>
            <a:ext cx="2233613" cy="223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 descr="A colorful arrows in a square&#10;&#10;Description automatically generated">
            <a:extLst>
              <a:ext uri="{FF2B5EF4-FFF2-40B4-BE49-F238E27FC236}">
                <a16:creationId xmlns:a16="http://schemas.microsoft.com/office/drawing/2014/main" id="{BA33D9DC-70C1-7F9E-CC25-6FFD0379A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193" y="3924301"/>
            <a:ext cx="2233613" cy="223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05DABEC-07BF-0236-95D0-F51774B9B72B}"/>
              </a:ext>
            </a:extLst>
          </p:cNvPr>
          <p:cNvCxnSpPr>
            <a:endCxn id="4" idx="1"/>
          </p:cNvCxnSpPr>
          <p:nvPr/>
        </p:nvCxnSpPr>
        <p:spPr>
          <a:xfrm flipV="1">
            <a:off x="2832893" y="2806701"/>
            <a:ext cx="622300" cy="111760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B23F92-31E2-3E5E-7EE0-68C9F234E593}"/>
              </a:ext>
            </a:extLst>
          </p:cNvPr>
          <p:cNvCxnSpPr>
            <a:endCxn id="5" idx="1"/>
          </p:cNvCxnSpPr>
          <p:nvPr/>
        </p:nvCxnSpPr>
        <p:spPr>
          <a:xfrm>
            <a:off x="2832893" y="3924301"/>
            <a:ext cx="622300" cy="111760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8B1C53A-0A35-1EF3-DDFE-B0FACCD6E18A}"/>
              </a:ext>
            </a:extLst>
          </p:cNvPr>
          <p:cNvCxnSpPr>
            <a:stCxn id="4" idx="3"/>
          </p:cNvCxnSpPr>
          <p:nvPr/>
        </p:nvCxnSpPr>
        <p:spPr>
          <a:xfrm>
            <a:off x="5688806" y="2806701"/>
            <a:ext cx="828675" cy="111760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2B8BAB-A950-F132-538D-216892AD5BF9}"/>
              </a:ext>
            </a:extLst>
          </p:cNvPr>
          <p:cNvCxnSpPr>
            <a:stCxn id="5" idx="3"/>
          </p:cNvCxnSpPr>
          <p:nvPr/>
        </p:nvCxnSpPr>
        <p:spPr>
          <a:xfrm flipV="1">
            <a:off x="5688806" y="3924301"/>
            <a:ext cx="828675" cy="111760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Plus Sign 10">
            <a:extLst>
              <a:ext uri="{FF2B5EF4-FFF2-40B4-BE49-F238E27FC236}">
                <a16:creationId xmlns:a16="http://schemas.microsoft.com/office/drawing/2014/main" id="{22D6F551-2303-C8E3-EEF1-BD97540AD4F4}"/>
              </a:ext>
            </a:extLst>
          </p:cNvPr>
          <p:cNvSpPr/>
          <p:nvPr/>
        </p:nvSpPr>
        <p:spPr>
          <a:xfrm>
            <a:off x="6072981" y="3125789"/>
            <a:ext cx="239712" cy="2159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pic>
        <p:nvPicPr>
          <p:cNvPr id="12" name="Picture 6" descr="A colorful lines of people&#10;&#10;Description automatically generated with medium confidence">
            <a:extLst>
              <a:ext uri="{FF2B5EF4-FFF2-40B4-BE49-F238E27FC236}">
                <a16:creationId xmlns:a16="http://schemas.microsoft.com/office/drawing/2014/main" id="{09EB26DA-08AD-AEA0-7A4D-EEA28BCF7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81" y="2736851"/>
            <a:ext cx="2373312" cy="237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9" descr="A colorful arrows in a square&#10;&#10;Description automatically generated">
            <a:extLst>
              <a:ext uri="{FF2B5EF4-FFF2-40B4-BE49-F238E27FC236}">
                <a16:creationId xmlns:a16="http://schemas.microsoft.com/office/drawing/2014/main" id="{96B3E2E2-1636-B483-624D-96EDC17AC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31" y="2874964"/>
            <a:ext cx="2098675" cy="209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Minus Sign 13">
            <a:extLst>
              <a:ext uri="{FF2B5EF4-FFF2-40B4-BE49-F238E27FC236}">
                <a16:creationId xmlns:a16="http://schemas.microsoft.com/office/drawing/2014/main" id="{3A5280CE-E4B8-4E06-A34E-5C8B1758349C}"/>
              </a:ext>
            </a:extLst>
          </p:cNvPr>
          <p:cNvSpPr/>
          <p:nvPr/>
        </p:nvSpPr>
        <p:spPr>
          <a:xfrm>
            <a:off x="6103143" y="4483101"/>
            <a:ext cx="211138" cy="200025"/>
          </a:xfrm>
          <a:prstGeom prst="mathMin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E0E256C-5ADC-8AA1-F504-15E3E2743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034D-8333-4E7D-98AC-E6AE29A5E8F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8354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FD2A-24C7-D5A7-5BD1-20D26CB87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Polarizer: performance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47BF7A1-48F9-9D97-CFE6-88C0855FCA26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8256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2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•"/>
            </a:pPr>
            <a:r>
              <a:rPr lang="en-US" altLang="en-US" dirty="0"/>
              <a:t>Compact design</a:t>
            </a:r>
          </a:p>
          <a:p>
            <a:pPr marL="342900" indent="-342900">
              <a:buFontTx/>
              <a:buChar char="•"/>
            </a:pPr>
            <a:r>
              <a:rPr lang="en-US" altLang="en-US" dirty="0"/>
              <a:t>High polarization purity</a:t>
            </a:r>
          </a:p>
          <a:p>
            <a:pPr marL="342900" indent="-342900">
              <a:buFontTx/>
              <a:buChar char="•"/>
            </a:pPr>
            <a:endParaRPr lang="en-US" altLang="en-US" dirty="0"/>
          </a:p>
          <a:p>
            <a:pPr marL="342900" indent="-342900">
              <a:buFontTx/>
              <a:buChar char="•"/>
            </a:pPr>
            <a:r>
              <a:rPr lang="en-US" altLang="en-US" dirty="0"/>
              <a:t>Ease of fabrication</a:t>
            </a:r>
          </a:p>
          <a:p>
            <a:pPr marL="342900" indent="-342900">
              <a:buFontTx/>
              <a:buChar char="•"/>
            </a:pPr>
            <a:r>
              <a:rPr lang="en-US" altLang="en-US" dirty="0"/>
              <a:t>Dual polarization support</a:t>
            </a:r>
          </a:p>
          <a:p>
            <a:pPr marL="342900" indent="-342900">
              <a:buFontTx/>
              <a:buChar char="•"/>
            </a:pPr>
            <a:endParaRPr lang="en-GB" altLang="en-US" dirty="0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E77DB412-FCF5-34AA-9688-694364799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129" y="3286212"/>
            <a:ext cx="6653741" cy="3070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60BCD3-72FE-C0FB-F6B2-7821CA246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034D-8333-4E7D-98AC-E6AE29A5E8F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5065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LM Roman">
      <a:majorFont>
        <a:latin typeface="LM Roman 10"/>
        <a:ea typeface=""/>
        <a:cs typeface=""/>
      </a:majorFont>
      <a:minorFont>
        <a:latin typeface="LM Roman 10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2025</TotalTime>
  <Words>258</Words>
  <Application>Microsoft Office PowerPoint</Application>
  <PresentationFormat>On-screen Show (4:3)</PresentationFormat>
  <Paragraphs>79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Arial</vt:lpstr>
      <vt:lpstr>LM Roman 10</vt:lpstr>
      <vt:lpstr>LM Roman Caps 10</vt:lpstr>
      <vt:lpstr>Office Theme</vt:lpstr>
      <vt:lpstr>Compact Dual-CP Waveguide Polarizer with a Wire-Grating Dual Feed</vt:lpstr>
      <vt:lpstr>Outline</vt:lpstr>
      <vt:lpstr>Introduction</vt:lpstr>
      <vt:lpstr>Related work</vt:lpstr>
      <vt:lpstr>Polarizer: novel approach</vt:lpstr>
      <vt:lpstr>Polarizer: final model</vt:lpstr>
      <vt:lpstr>Polarizer: eigenmode analysis</vt:lpstr>
      <vt:lpstr>Polarizer: dual polarization</vt:lpstr>
      <vt:lpstr>Polarizer: performance</vt:lpstr>
      <vt:lpstr>Dual feed: right-angle transition</vt:lpstr>
      <vt:lpstr>Dual feed: grating polarizer</vt:lpstr>
      <vt:lpstr>Dual feed: final model</vt:lpstr>
      <vt:lpstr>Dual feed: performance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Martin Šimák</dc:creator>
  <cp:lastModifiedBy>Martin Šimák</cp:lastModifiedBy>
  <cp:revision>89</cp:revision>
  <dcterms:created xsi:type="dcterms:W3CDTF">2025-01-22T08:39:41Z</dcterms:created>
  <dcterms:modified xsi:type="dcterms:W3CDTF">2025-04-06T13:33:43Z</dcterms:modified>
</cp:coreProperties>
</file>